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74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48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57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86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20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29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01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8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16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647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CDA9-C3F8-4848-A4D9-A1A3FDF54226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1DE30-B350-48C0-B344-5BD826A921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48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koolstofdioxide-aantonen-kalkwater-is-een-indicator-waarmee-je-koolstofdioxide-kunt-aanton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3.4 volledige en onvolledige verbranding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05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Volledige verbranding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Er is voldoende zuurstof aanwezig.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 </a:t>
            </a:r>
            <a:r>
              <a:rPr lang="nl-NL" i="1" dirty="0" err="1" smtClean="0"/>
              <a:t>C</a:t>
            </a:r>
            <a:r>
              <a:rPr lang="nl-NL" i="1" baseline="-25000" dirty="0" err="1" smtClean="0"/>
              <a:t>x</a:t>
            </a:r>
            <a:r>
              <a:rPr lang="nl-NL" i="1" dirty="0" err="1" smtClean="0"/>
              <a:t>H</a:t>
            </a:r>
            <a:r>
              <a:rPr lang="nl-NL" i="1" baseline="-25000" dirty="0" err="1" smtClean="0"/>
              <a:t>y</a:t>
            </a:r>
            <a:r>
              <a:rPr lang="nl-NL" i="1" dirty="0" err="1" smtClean="0"/>
              <a:t>O</a:t>
            </a:r>
            <a:r>
              <a:rPr lang="nl-NL" i="1" baseline="-25000" dirty="0" err="1" smtClean="0"/>
              <a:t>z</a:t>
            </a:r>
            <a:r>
              <a:rPr lang="nl-NL" i="1" baseline="-25000" dirty="0" smtClean="0"/>
              <a:t> </a:t>
            </a:r>
            <a:r>
              <a:rPr lang="nl-NL" i="1" dirty="0" smtClean="0"/>
              <a:t>(s) + O</a:t>
            </a:r>
            <a:r>
              <a:rPr lang="nl-NL" i="1" baseline="-25000" dirty="0" smtClean="0"/>
              <a:t>2</a:t>
            </a:r>
            <a:r>
              <a:rPr lang="nl-NL" i="1" dirty="0" smtClean="0"/>
              <a:t> -&gt; CO</a:t>
            </a:r>
            <a:r>
              <a:rPr lang="nl-NL" i="1" baseline="-25000" dirty="0" smtClean="0"/>
              <a:t>2</a:t>
            </a:r>
            <a:r>
              <a:rPr lang="nl-NL" i="1" dirty="0" smtClean="0"/>
              <a:t> (g) + H</a:t>
            </a:r>
            <a:r>
              <a:rPr lang="nl-NL" i="1" baseline="-25000" dirty="0" smtClean="0"/>
              <a:t>2</a:t>
            </a:r>
            <a:r>
              <a:rPr lang="nl-NL" i="1" dirty="0" smtClean="0"/>
              <a:t>O (g)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Er ontstaat alleen maar </a:t>
            </a:r>
            <a:r>
              <a:rPr lang="nl-NL" dirty="0" smtClean="0"/>
              <a:t>Koolstofdioxide (</a:t>
            </a:r>
            <a:r>
              <a:rPr lang="nl-NL" i="1" dirty="0" smtClean="0"/>
              <a:t>CO</a:t>
            </a:r>
            <a:r>
              <a:rPr lang="nl-NL" i="1" baseline="-25000" dirty="0" smtClean="0"/>
              <a:t>2</a:t>
            </a:r>
            <a:r>
              <a:rPr lang="nl-NL" i="1" dirty="0" smtClean="0"/>
              <a:t>)  en water (H</a:t>
            </a:r>
            <a:r>
              <a:rPr lang="nl-NL" i="1" baseline="-25000" dirty="0" smtClean="0"/>
              <a:t>2</a:t>
            </a:r>
            <a:r>
              <a:rPr lang="nl-NL" i="1" dirty="0" smtClean="0"/>
              <a:t>O).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Aantonen water -&gt; wit kopersulfaat wordt blauw</a:t>
            </a:r>
          </a:p>
          <a:p>
            <a:pPr marL="0" indent="0">
              <a:buNone/>
            </a:pPr>
            <a:r>
              <a:rPr lang="nl-NL" i="1" dirty="0" smtClean="0"/>
              <a:t>Aantonen koolstofdioxide -&gt; kalkwater wordt troebel</a:t>
            </a:r>
          </a:p>
          <a:p>
            <a:pPr marL="0" indent="0">
              <a:buNone/>
            </a:pPr>
            <a:r>
              <a:rPr lang="nl-NL" i="1" dirty="0" smtClean="0">
                <a:hlinkClick r:id="rId2"/>
              </a:rPr>
              <a:t>filmpje aantonen kalkwater</a:t>
            </a:r>
            <a:endParaRPr lang="nl-NL" i="1" dirty="0" smtClean="0"/>
          </a:p>
        </p:txBody>
      </p:sp>
    </p:spTree>
    <p:extLst>
      <p:ext uri="{BB962C8B-B14F-4D97-AF65-F5344CB8AC3E}">
        <p14:creationId xmlns:p14="http://schemas.microsoft.com/office/powerpoint/2010/main" val="257671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On</a:t>
            </a:r>
            <a:r>
              <a:rPr lang="nl-NL" dirty="0" smtClean="0"/>
              <a:t>volledige verbranding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Er is </a:t>
            </a:r>
            <a:r>
              <a:rPr lang="nl-NL" dirty="0" smtClean="0">
                <a:solidFill>
                  <a:srgbClr val="FF0000"/>
                </a:solidFill>
              </a:rPr>
              <a:t>on</a:t>
            </a:r>
            <a:r>
              <a:rPr lang="nl-NL" dirty="0" smtClean="0"/>
              <a:t>voldoende zuurstof aanwezig.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 </a:t>
            </a:r>
            <a:r>
              <a:rPr lang="nl-NL" dirty="0" smtClean="0"/>
              <a:t>Er ontstaat </a:t>
            </a:r>
            <a:r>
              <a:rPr lang="nl-NL" i="1" dirty="0" err="1" smtClean="0"/>
              <a:t>koolstofmono</a:t>
            </a:r>
            <a:r>
              <a:rPr lang="nl-NL" i="1" dirty="0" smtClean="0"/>
              <a:t>-oxide(CO) en roet (C)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err="1" smtClean="0"/>
              <a:t>koolstofmono</a:t>
            </a:r>
            <a:r>
              <a:rPr lang="nl-NL" i="1" dirty="0" smtClean="0"/>
              <a:t>-oxide(CO) -&gt; Ook wel koolstofmonoxide, </a:t>
            </a:r>
            <a:r>
              <a:rPr lang="nl-NL" i="1" dirty="0" smtClean="0"/>
              <a:t>kolendamp 					genoemd</a:t>
            </a:r>
          </a:p>
          <a:p>
            <a:pPr marL="0" indent="0">
              <a:buNone/>
            </a:pPr>
            <a:r>
              <a:rPr lang="nl-NL" i="1" dirty="0"/>
              <a:t>	</a:t>
            </a:r>
            <a:r>
              <a:rPr lang="nl-NL" i="1" dirty="0" smtClean="0"/>
              <a:t>			-&gt;giftig, kleurloos, reukloos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737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Reactievergelijkingen bij verbranding methaan</a:t>
            </a:r>
            <a:endParaRPr lang="nl-NL" dirty="0"/>
          </a:p>
        </p:txBody>
      </p:sp>
      <p:pic>
        <p:nvPicPr>
          <p:cNvPr id="1026" name="Picture 2" descr="https://maken.wikiwijs.nl/generated/s960x720_6baf92fa464fc7b11208e00b21c3719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52" y="1823238"/>
            <a:ext cx="7054895" cy="424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83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600406" cy="1325563"/>
          </a:xfrm>
        </p:spPr>
        <p:txBody>
          <a:bodyPr/>
          <a:lstStyle/>
          <a:p>
            <a:r>
              <a:rPr lang="nl-NL" dirty="0" smtClean="0"/>
              <a:t>Opgaven volledige en onvolledige verbranding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1. Op het </a:t>
            </a:r>
            <a:r>
              <a:rPr lang="nl-NL" dirty="0"/>
              <a:t>plaatje zie je een koolstofmonoxide melder.</a:t>
            </a:r>
          </a:p>
          <a:p>
            <a:pPr marL="0" indent="0">
              <a:buNone/>
            </a:pPr>
            <a:r>
              <a:rPr lang="nl-NL" dirty="0" smtClean="0"/>
              <a:t>a. Leg </a:t>
            </a:r>
            <a:r>
              <a:rPr lang="nl-NL" dirty="0"/>
              <a:t>uit waarom  het plaatsen van een koolstofmonoxide melder belangrijker is in een caravan  dan het plaatsen van zo’n melder in je huis.</a:t>
            </a:r>
          </a:p>
          <a:p>
            <a:pPr marL="0" indent="0">
              <a:buNone/>
            </a:pPr>
            <a:r>
              <a:rPr lang="nl-NL" dirty="0" smtClean="0"/>
              <a:t>b. De </a:t>
            </a:r>
            <a:r>
              <a:rPr lang="nl-NL" dirty="0"/>
              <a:t>dichtheid van koolmonoxide is iets kleiner dan de dichtheid van lucht. Waar kun je melder het beste plaatsen, bij de grond , op een hoogte van 1,20 m of aan het plafond?</a:t>
            </a:r>
          </a:p>
          <a:p>
            <a:pPr marL="0" indent="0">
              <a:buNone/>
            </a:pPr>
            <a:r>
              <a:rPr lang="nl-NL" dirty="0" smtClean="0"/>
              <a:t>c. Geef </a:t>
            </a:r>
            <a:r>
              <a:rPr lang="nl-NL" dirty="0"/>
              <a:t>de reactievergelijking van de verbranding van methaan, waarbij koolstofmonoxide en water ontstaat.</a:t>
            </a:r>
          </a:p>
          <a:p>
            <a:pPr marL="0" indent="0">
              <a:buNone/>
            </a:pPr>
            <a:r>
              <a:rPr lang="nl-NL" dirty="0" smtClean="0"/>
              <a:t>d. De </a:t>
            </a:r>
            <a:r>
              <a:rPr lang="nl-NL" dirty="0" err="1"/>
              <a:t>MAC-waarde</a:t>
            </a:r>
            <a:r>
              <a:rPr lang="nl-NL" dirty="0"/>
              <a:t> ( de maximaal aanvaardbare concentratie) van CO is 55 mg per m³ lucht. Hoeveel CO mag er aanwezig zijn in een caravan met een inhoud  van 22 m³?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047" y="-156778"/>
            <a:ext cx="3554050" cy="236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1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nl-NL" dirty="0" smtClean="0"/>
              <a:t>Een caravan is een kleinere ruimte die slecht gelucht wordt. Er is eerder te weinig zuurstof en dan kan er een onvolledige verbranding plaatsvinden. </a:t>
            </a:r>
          </a:p>
          <a:p>
            <a:pPr marL="514350" indent="-514350">
              <a:buAutoNum type="alphaLcPeriod"/>
            </a:pPr>
            <a:r>
              <a:rPr lang="nl-NL" dirty="0" smtClean="0"/>
              <a:t>Als de dichtheid van een gas kleiner is, dan stijgt het gas op. De meter kun je dus het beste bovenin de caravan hangen.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nl-NL" dirty="0" smtClean="0"/>
              <a:t>CH</a:t>
            </a:r>
            <a:r>
              <a:rPr lang="nl-NL" baseline="-25000" dirty="0" smtClean="0"/>
              <a:t>4 </a:t>
            </a:r>
            <a:r>
              <a:rPr lang="nl-NL" dirty="0" smtClean="0"/>
              <a:t>(g) + 2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+ 2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nl-NL" dirty="0" smtClean="0"/>
              <a:t>55 mg x 22 = 0,055 g x 22 = 1,2 gram</a:t>
            </a:r>
            <a:endParaRPr lang="nl-NL" dirty="0" smtClean="0"/>
          </a:p>
          <a:p>
            <a:pPr marL="514350" indent="-514350">
              <a:buFont typeface="Arial" panose="020B0604020202020204" pitchFamily="34" charset="0"/>
              <a:buAutoNum type="alphaLcPeriod"/>
            </a:pPr>
            <a:endParaRPr lang="nl-NL" dirty="0" smtClean="0"/>
          </a:p>
          <a:p>
            <a:pPr marL="514350" indent="-514350">
              <a:buAutoNum type="alphaLcPeriod"/>
            </a:pPr>
            <a:endParaRPr lang="nl-NL" dirty="0" smtClean="0"/>
          </a:p>
          <a:p>
            <a:pPr marL="514350" indent="-514350">
              <a:buAutoNum type="alphaLcPeriod"/>
            </a:pPr>
            <a:endParaRPr lang="nl-NL" dirty="0" smtClean="0"/>
          </a:p>
          <a:p>
            <a:pPr marL="514350" indent="-514350">
              <a:buAutoNum type="alphaL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217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Geef de reactievergelijking van de volledige verbranding van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a. propaan (C₃H₈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/>
              <a:t>C</a:t>
            </a:r>
            <a:r>
              <a:rPr lang="nl-NL" baseline="-25000" dirty="0" smtClean="0"/>
              <a:t>3</a:t>
            </a:r>
            <a:r>
              <a:rPr lang="nl-NL" dirty="0" smtClean="0"/>
              <a:t>H</a:t>
            </a:r>
            <a:r>
              <a:rPr lang="nl-NL" baseline="-25000" dirty="0" smtClean="0"/>
              <a:t>8 </a:t>
            </a:r>
            <a:r>
              <a:rPr lang="nl-NL" dirty="0" smtClean="0"/>
              <a:t>(g) +  5 O</a:t>
            </a:r>
            <a:r>
              <a:rPr lang="nl-NL" baseline="-25000" dirty="0" smtClean="0"/>
              <a:t>2</a:t>
            </a:r>
            <a:r>
              <a:rPr lang="nl-NL" dirty="0" smtClean="0"/>
              <a:t> (g) -&gt;  3 CO</a:t>
            </a:r>
            <a:r>
              <a:rPr lang="nl-NL" baseline="-25000" dirty="0" smtClean="0"/>
              <a:t>2</a:t>
            </a:r>
            <a:r>
              <a:rPr lang="nl-NL" dirty="0" smtClean="0"/>
              <a:t> (g) + 4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b. butaan (C₄H</a:t>
            </a:r>
            <a:r>
              <a:rPr lang="nl-NL" baseline="-25000" dirty="0"/>
              <a:t>10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2 </a:t>
            </a:r>
            <a:r>
              <a:rPr lang="nl-NL" dirty="0" smtClean="0"/>
              <a:t>C</a:t>
            </a:r>
            <a:r>
              <a:rPr lang="nl-NL" baseline="-25000" dirty="0" smtClean="0"/>
              <a:t>4</a:t>
            </a:r>
            <a:r>
              <a:rPr lang="nl-NL" dirty="0" smtClean="0"/>
              <a:t>H</a:t>
            </a:r>
            <a:r>
              <a:rPr lang="nl-NL" baseline="-25000" dirty="0" smtClean="0"/>
              <a:t>10 </a:t>
            </a:r>
            <a:r>
              <a:rPr lang="nl-NL" dirty="0" smtClean="0"/>
              <a:t>(g) +  13 O</a:t>
            </a:r>
            <a:r>
              <a:rPr lang="nl-NL" baseline="-25000" dirty="0" smtClean="0"/>
              <a:t>2</a:t>
            </a:r>
            <a:r>
              <a:rPr lang="nl-NL" dirty="0" smtClean="0"/>
              <a:t> (g) -&gt;  8 CO</a:t>
            </a:r>
            <a:r>
              <a:rPr lang="nl-NL" baseline="-25000" dirty="0" smtClean="0"/>
              <a:t>2</a:t>
            </a:r>
            <a:r>
              <a:rPr lang="nl-NL" dirty="0" smtClean="0"/>
              <a:t> (g) + 10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</a:t>
            </a:r>
            <a:r>
              <a:rPr lang="nl-NL" dirty="0"/>
              <a:t>. octaan (C₈H</a:t>
            </a:r>
            <a:r>
              <a:rPr lang="nl-NL" baseline="-25000" dirty="0"/>
              <a:t>18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2</a:t>
            </a:r>
            <a:r>
              <a:rPr lang="nl-NL" dirty="0" smtClean="0"/>
              <a:t> C</a:t>
            </a:r>
            <a:r>
              <a:rPr lang="nl-NL" baseline="-25000" dirty="0" smtClean="0"/>
              <a:t>8</a:t>
            </a:r>
            <a:r>
              <a:rPr lang="nl-NL" dirty="0" smtClean="0"/>
              <a:t>H</a:t>
            </a:r>
            <a:r>
              <a:rPr lang="nl-NL" baseline="-25000" dirty="0" smtClean="0"/>
              <a:t>18 </a:t>
            </a:r>
            <a:r>
              <a:rPr lang="nl-NL" dirty="0" smtClean="0"/>
              <a:t>(g) +  25 O</a:t>
            </a:r>
            <a:r>
              <a:rPr lang="nl-NL" baseline="-25000" dirty="0" smtClean="0"/>
              <a:t>2</a:t>
            </a:r>
            <a:r>
              <a:rPr lang="nl-NL" dirty="0" smtClean="0"/>
              <a:t> (g) -&gt;  16 CO</a:t>
            </a:r>
            <a:r>
              <a:rPr lang="nl-NL" baseline="-25000" dirty="0" smtClean="0"/>
              <a:t>2</a:t>
            </a:r>
            <a:r>
              <a:rPr lang="nl-NL" dirty="0" smtClean="0"/>
              <a:t> (g) + 18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914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gasbrander brandt met een gele vlam. Heb je hier te maken met volledige of onvolledige verbranding?</a:t>
            </a:r>
          </a:p>
        </p:txBody>
      </p:sp>
    </p:spTree>
    <p:extLst>
      <p:ext uri="{BB962C8B-B14F-4D97-AF65-F5344CB8AC3E}">
        <p14:creationId xmlns:p14="http://schemas.microsoft.com/office/powerpoint/2010/main" val="4167589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Dit is een onvolledige verbranding. Als je er meer zuurstof bij doet, dan is er een volledige verbranding en een </a:t>
            </a:r>
            <a:r>
              <a:rPr lang="nl-NL" smtClean="0"/>
              <a:t>blauwe vlam.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6183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D1DBEB-7E5E-41F9-A58E-8ADADD45F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AED08A-3C9F-4486-82DC-C5CDBFDA06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29E7C1-CDF1-433F-B5B1-AA3E52F0C44E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03c1073f-59ca-4b02-9a54-25651d767f09"/>
    <ds:schemaRef ds:uri="http://schemas.microsoft.com/office/2006/metadata/properties"/>
    <ds:schemaRef ds:uri="http://purl.org/dc/dcmitype/"/>
    <ds:schemaRef ds:uri="http://schemas.openxmlformats.org/package/2006/metadata/core-properties"/>
    <ds:schemaRef ds:uri="54cf5622-c7f8-4ecf-a16b-d0c1e0637fa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484</Words>
  <Application>Microsoft Office PowerPoint</Application>
  <PresentationFormat>Breedbeeld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3.4 volledige en onvolledige verbranding</vt:lpstr>
      <vt:lpstr>Volledige verbranding</vt:lpstr>
      <vt:lpstr>Onvolledige verbranding</vt:lpstr>
      <vt:lpstr>Reactievergelijkingen bij verbranding methaan</vt:lpstr>
      <vt:lpstr>Opgaven volledige en onvolledige verbranding</vt:lpstr>
      <vt:lpstr>1. </vt:lpstr>
      <vt:lpstr>2.</vt:lpstr>
      <vt:lpstr>3.</vt:lpstr>
      <vt:lpstr>3.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volledige en onvolledige verbranding</dc:title>
  <dc:creator>Kleijnen, JJC (Janny) de</dc:creator>
  <cp:lastModifiedBy>Kleijnen, JJC (Janny) de</cp:lastModifiedBy>
  <cp:revision>3</cp:revision>
  <dcterms:created xsi:type="dcterms:W3CDTF">2021-02-08T08:29:52Z</dcterms:created>
  <dcterms:modified xsi:type="dcterms:W3CDTF">2021-02-08T09:00:50Z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